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7" r:id="rId3"/>
    <p:sldId id="262" r:id="rId4"/>
    <p:sldId id="266" r:id="rId5"/>
    <p:sldId id="260" r:id="rId6"/>
    <p:sldId id="261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B885B-A8DC-48AA-89F8-B9600A9D98C7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E5ADA-D308-46D3-820D-57CD4E7E8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31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5ADA-D308-46D3-820D-57CD4E7E8FE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47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5ADA-D308-46D3-820D-57CD4E7E8FE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29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5ADA-D308-46D3-820D-57CD4E7E8FE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16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5ADA-D308-46D3-820D-57CD4E7E8FE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577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5ADA-D308-46D3-820D-57CD4E7E8FE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22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5ADA-D308-46D3-820D-57CD4E7E8FE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04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76B835-59E8-4F6D-BD09-5C4E01CC23AE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06FEF60-F686-46D0-8F15-DE9D79C5CE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CONGLETON NEIGHBOURHOOD PLAN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27</a:t>
            </a:r>
            <a:r>
              <a:rPr lang="en-GB" baseline="30000" dirty="0" smtClean="0">
                <a:latin typeface="+mj-lt"/>
              </a:rPr>
              <a:t>TH</a:t>
            </a:r>
            <a:r>
              <a:rPr lang="en-GB" dirty="0" smtClean="0">
                <a:latin typeface="+mj-lt"/>
              </a:rPr>
              <a:t> April 2017</a:t>
            </a:r>
          </a:p>
          <a:p>
            <a:r>
              <a:rPr lang="en-GB" sz="1600" dirty="0" smtClean="0">
                <a:latin typeface="+mj-lt"/>
              </a:rPr>
              <a:t>Andrew Thomson</a:t>
            </a:r>
          </a:p>
          <a:p>
            <a:r>
              <a:rPr lang="en-GB" sz="1600" dirty="0" smtClean="0">
                <a:latin typeface="+mj-lt"/>
              </a:rPr>
              <a:t>Planning Consultant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65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Development Plans in Cheshire East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Local Plan Part 1 – EIP complete, consultation on main modifications now complete, likely adoption July 2017</a:t>
            </a:r>
          </a:p>
          <a:p>
            <a:r>
              <a:rPr lang="en-GB" dirty="0" smtClean="0">
                <a:latin typeface="+mj-lt"/>
              </a:rPr>
              <a:t>Consultation has just finished on the SADPD Issues Paper and Call for Sites which will eventually form Part 2 of the Local Plan. Likely adoption late 2018</a:t>
            </a:r>
          </a:p>
          <a:p>
            <a:r>
              <a:rPr lang="en-GB" dirty="0" smtClean="0">
                <a:latin typeface="+mj-lt"/>
              </a:rPr>
              <a:t> Neighbourhood Plans – 4 made</a:t>
            </a:r>
          </a:p>
          <a:p>
            <a:r>
              <a:rPr lang="en-GB" dirty="0" smtClean="0">
                <a:latin typeface="+mj-lt"/>
              </a:rPr>
              <a:t>CIL – late 2018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67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has happened so far?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 smtClean="0">
                <a:latin typeface="+mj-lt"/>
              </a:rPr>
              <a:t>We have held a series of consultation events</a:t>
            </a:r>
          </a:p>
          <a:p>
            <a:r>
              <a:rPr lang="en-GB" sz="2200" dirty="0" smtClean="0">
                <a:latin typeface="+mj-lt"/>
              </a:rPr>
              <a:t>We have sent out a number of questionnaires and listened to what you have said </a:t>
            </a:r>
          </a:p>
          <a:p>
            <a:r>
              <a:rPr lang="en-GB" sz="2200" dirty="0" smtClean="0">
                <a:latin typeface="+mj-lt"/>
              </a:rPr>
              <a:t>We have held a public meeting </a:t>
            </a:r>
          </a:p>
          <a:p>
            <a:r>
              <a:rPr lang="en-GB" sz="2200" dirty="0" smtClean="0">
                <a:latin typeface="+mj-lt"/>
              </a:rPr>
              <a:t>We have spoken to local businesses and listened to their concerns</a:t>
            </a:r>
          </a:p>
          <a:p>
            <a:r>
              <a:rPr lang="en-GB" sz="2200" dirty="0" smtClean="0">
                <a:latin typeface="+mj-lt"/>
              </a:rPr>
              <a:t>We have spoken to local developers who have an interest in the town</a:t>
            </a:r>
          </a:p>
          <a:p>
            <a:r>
              <a:rPr lang="en-GB" sz="2200" dirty="0" smtClean="0">
                <a:latin typeface="+mj-lt"/>
              </a:rPr>
              <a:t>We have listened to the local community</a:t>
            </a:r>
          </a:p>
          <a:p>
            <a:r>
              <a:rPr lang="en-GB" sz="2200" dirty="0" smtClean="0">
                <a:latin typeface="+mj-lt"/>
              </a:rPr>
              <a:t>We have as a Steering Group met on a regular basis gathering evidence and reporting back to the Town Council.</a:t>
            </a:r>
            <a:endParaRPr lang="en-GB" sz="2200" dirty="0">
              <a:latin typeface="+mj-lt"/>
            </a:endParaRPr>
          </a:p>
          <a:p>
            <a:r>
              <a:rPr lang="en-GB" sz="2200" dirty="0" smtClean="0">
                <a:latin typeface="+mj-lt"/>
              </a:rPr>
              <a:t>We have drafted some policies.</a:t>
            </a:r>
            <a:endParaRPr lang="en-GB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36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are the next stages?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66928" indent="-457200">
              <a:buFont typeface="+mj-lt"/>
              <a:buAutoNum type="arabicParenR"/>
            </a:pPr>
            <a:r>
              <a:rPr lang="en-GB" sz="2400" dirty="0">
                <a:latin typeface="+mj-lt"/>
              </a:rPr>
              <a:t>The draft policies are almost complete </a:t>
            </a:r>
            <a:r>
              <a:rPr lang="en-GB" sz="2400" dirty="0" smtClean="0">
                <a:latin typeface="+mj-lt"/>
              </a:rPr>
              <a:t> and we need to ask Cheshire East whether the Plan requires a Strategic Environmental Assessment. This normally takes 4-6 weeks.</a:t>
            </a:r>
            <a:endParaRPr lang="en-GB" sz="2400" dirty="0">
              <a:latin typeface="+mj-lt"/>
            </a:endParaRPr>
          </a:p>
          <a:p>
            <a:pPr marL="566928" indent="-457200">
              <a:buFont typeface="+mj-lt"/>
              <a:buAutoNum type="arabicParenR"/>
            </a:pPr>
            <a:r>
              <a:rPr lang="en-GB" sz="2400" dirty="0" smtClean="0">
                <a:latin typeface="+mj-lt"/>
              </a:rPr>
              <a:t>The </a:t>
            </a:r>
            <a:r>
              <a:rPr lang="en-GB" sz="2400" dirty="0">
                <a:latin typeface="+mj-lt"/>
              </a:rPr>
              <a:t>Plan will then be subject to a Regulation 14 </a:t>
            </a:r>
            <a:r>
              <a:rPr lang="en-GB" sz="2400" dirty="0" smtClean="0">
                <a:latin typeface="+mj-lt"/>
              </a:rPr>
              <a:t>Consultation which we undertake.</a:t>
            </a:r>
            <a:endParaRPr lang="en-GB" sz="2400" dirty="0">
              <a:latin typeface="+mj-lt"/>
            </a:endParaRPr>
          </a:p>
          <a:p>
            <a:pPr marL="566928" indent="-457200">
              <a:buFont typeface="+mj-lt"/>
              <a:buAutoNum type="arabicParenR"/>
            </a:pPr>
            <a:r>
              <a:rPr lang="en-GB" sz="2400" dirty="0" smtClean="0">
                <a:latin typeface="+mj-lt"/>
              </a:rPr>
              <a:t>This takes 6 weeks and we will need to review and possibly amend the Plan depending upon the responses received.</a:t>
            </a:r>
          </a:p>
          <a:p>
            <a:pPr marL="566928" indent="-457200">
              <a:buFont typeface="+mj-lt"/>
              <a:buAutoNum type="arabicParenR"/>
            </a:pPr>
            <a:r>
              <a:rPr lang="en-GB" sz="2400" dirty="0" smtClean="0">
                <a:latin typeface="+mj-lt"/>
              </a:rPr>
              <a:t>Once reviewed, the Plan together with a Statement of Consultation and Statement of Basic Conditions is submitted to Cheshire East under Regulation 15 who re-consult for a further 6 weeks and then organise and pay for the examination and referendum.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825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Neighbourhood Plans and Planning Appeals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2748626"/>
            <a:ext cx="5688632" cy="3825211"/>
          </a:xfrm>
        </p:spPr>
      </p:pic>
    </p:spTree>
    <p:extLst>
      <p:ext uri="{BB962C8B-B14F-4D97-AF65-F5344CB8AC3E}">
        <p14:creationId xmlns:p14="http://schemas.microsoft.com/office/powerpoint/2010/main" val="278720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Neighbourhood Plans and Community Infrastructure Levy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12" y="2301875"/>
            <a:ext cx="4219575" cy="4219575"/>
          </a:xfrm>
        </p:spPr>
      </p:pic>
    </p:spTree>
    <p:extLst>
      <p:ext uri="{BB962C8B-B14F-4D97-AF65-F5344CB8AC3E}">
        <p14:creationId xmlns:p14="http://schemas.microsoft.com/office/powerpoint/2010/main" val="261549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Frequently asked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+mj-lt"/>
              </a:rPr>
              <a:t>Why are we doing this?</a:t>
            </a:r>
          </a:p>
          <a:p>
            <a:r>
              <a:rPr lang="en-GB" sz="2400" dirty="0">
                <a:latin typeface="+mj-lt"/>
              </a:rPr>
              <a:t>Will it stop development?</a:t>
            </a:r>
          </a:p>
          <a:p>
            <a:r>
              <a:rPr lang="en-GB" sz="2400" dirty="0">
                <a:latin typeface="+mj-lt"/>
              </a:rPr>
              <a:t>When will we have a plan?</a:t>
            </a:r>
          </a:p>
          <a:p>
            <a:r>
              <a:rPr lang="en-GB" sz="2400" dirty="0">
                <a:latin typeface="+mj-lt"/>
              </a:rPr>
              <a:t>How much will it cost?</a:t>
            </a:r>
          </a:p>
          <a:p>
            <a:r>
              <a:rPr lang="en-GB" sz="2400" dirty="0">
                <a:latin typeface="+mj-lt"/>
              </a:rPr>
              <a:t>Will it reduce traffic through the </a:t>
            </a:r>
            <a:r>
              <a:rPr lang="en-GB" sz="2400" dirty="0" smtClean="0">
                <a:latin typeface="+mj-lt"/>
              </a:rPr>
              <a:t>town?</a:t>
            </a:r>
            <a:endParaRPr lang="en-GB" sz="2400" dirty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Who examines the plan?</a:t>
            </a:r>
          </a:p>
          <a:p>
            <a:r>
              <a:rPr lang="en-GB" sz="2400" dirty="0" smtClean="0">
                <a:latin typeface="+mj-lt"/>
              </a:rPr>
              <a:t>Who pays for the referendum?</a:t>
            </a:r>
          </a:p>
          <a:p>
            <a:r>
              <a:rPr lang="en-GB" sz="2400" dirty="0" smtClean="0">
                <a:latin typeface="+mj-lt"/>
              </a:rPr>
              <a:t>What happens when the plan is ‘made’?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08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This is why </a:t>
            </a:r>
            <a:r>
              <a:rPr lang="en-GB" dirty="0">
                <a:solidFill>
                  <a:srgbClr val="FF0000"/>
                </a:solidFill>
              </a:rPr>
              <a:t>you</a:t>
            </a:r>
            <a:r>
              <a:rPr lang="en-GB" dirty="0"/>
              <a:t> should create a Neighbourhood </a:t>
            </a:r>
            <a:r>
              <a:rPr lang="en-GB" dirty="0" smtClean="0"/>
              <a:t>Plan for Congleton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67240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GB" dirty="0" smtClean="0">
              <a:latin typeface="+mj-lt"/>
            </a:endParaRPr>
          </a:p>
          <a:p>
            <a:pPr marL="114300" indent="0">
              <a:buNone/>
            </a:pPr>
            <a:r>
              <a:rPr lang="en-GB" sz="2400" dirty="0" smtClean="0">
                <a:latin typeface="+mj-lt"/>
              </a:rPr>
              <a:t>It </a:t>
            </a:r>
            <a:r>
              <a:rPr lang="en-GB" sz="2400" dirty="0">
                <a:latin typeface="+mj-lt"/>
              </a:rPr>
              <a:t>is </a:t>
            </a:r>
            <a:r>
              <a:rPr lang="en-GB" sz="2400" dirty="0">
                <a:solidFill>
                  <a:srgbClr val="FF0000"/>
                </a:solidFill>
                <a:latin typeface="+mj-lt"/>
              </a:rPr>
              <a:t>your</a:t>
            </a:r>
            <a:r>
              <a:rPr lang="en-GB" sz="2400" dirty="0">
                <a:latin typeface="+mj-lt"/>
              </a:rPr>
              <a:t> community.</a:t>
            </a:r>
          </a:p>
          <a:p>
            <a:pPr marL="114300" indent="0">
              <a:buNone/>
            </a:pPr>
            <a:r>
              <a:rPr lang="en-GB" sz="2400" dirty="0">
                <a:solidFill>
                  <a:srgbClr val="FF0000"/>
                </a:solidFill>
                <a:latin typeface="+mj-lt"/>
              </a:rPr>
              <a:t>You</a:t>
            </a:r>
            <a:r>
              <a:rPr lang="en-GB" sz="2400" dirty="0">
                <a:latin typeface="+mj-lt"/>
              </a:rPr>
              <a:t> are the people who live here, </a:t>
            </a:r>
            <a:r>
              <a:rPr lang="en-GB" sz="2400" dirty="0">
                <a:solidFill>
                  <a:srgbClr val="FF0000"/>
                </a:solidFill>
                <a:latin typeface="+mj-lt"/>
              </a:rPr>
              <a:t>you</a:t>
            </a:r>
            <a:r>
              <a:rPr lang="en-GB" sz="2400" dirty="0">
                <a:latin typeface="+mj-lt"/>
              </a:rPr>
              <a:t> are the people who have to use the services, </a:t>
            </a:r>
            <a:r>
              <a:rPr lang="en-GB" sz="2400" dirty="0">
                <a:solidFill>
                  <a:srgbClr val="FF0000"/>
                </a:solidFill>
                <a:latin typeface="+mj-lt"/>
              </a:rPr>
              <a:t>you</a:t>
            </a:r>
            <a:r>
              <a:rPr lang="en-GB" sz="2400" dirty="0">
                <a:latin typeface="+mj-lt"/>
              </a:rPr>
              <a:t> are  the people whose children go to school here. </a:t>
            </a:r>
          </a:p>
          <a:p>
            <a:pPr marL="114300" indent="0">
              <a:buNone/>
            </a:pPr>
            <a:r>
              <a:rPr lang="en-GB" sz="2400" dirty="0">
                <a:solidFill>
                  <a:srgbClr val="FF0000"/>
                </a:solidFill>
                <a:latin typeface="+mj-lt"/>
              </a:rPr>
              <a:t>You</a:t>
            </a:r>
            <a:r>
              <a:rPr lang="en-GB" sz="2400" dirty="0">
                <a:latin typeface="+mj-lt"/>
              </a:rPr>
              <a:t> have the real understanding of what </a:t>
            </a:r>
            <a:r>
              <a:rPr lang="en-GB" sz="2400" dirty="0">
                <a:solidFill>
                  <a:srgbClr val="FF0000"/>
                </a:solidFill>
                <a:latin typeface="+mj-lt"/>
              </a:rPr>
              <a:t>you</a:t>
            </a:r>
            <a:r>
              <a:rPr lang="en-GB" sz="2400" dirty="0">
                <a:latin typeface="+mj-lt"/>
              </a:rPr>
              <a:t> need and what </a:t>
            </a:r>
            <a:r>
              <a:rPr lang="en-GB" sz="2400" dirty="0">
                <a:solidFill>
                  <a:srgbClr val="FF0000"/>
                </a:solidFill>
                <a:latin typeface="+mj-lt"/>
              </a:rPr>
              <a:t>you</a:t>
            </a:r>
            <a:r>
              <a:rPr lang="en-GB" sz="2400" dirty="0">
                <a:latin typeface="+mj-lt"/>
              </a:rPr>
              <a:t> expect for the future.</a:t>
            </a:r>
          </a:p>
          <a:p>
            <a:pPr marL="114300" indent="0">
              <a:buNone/>
            </a:pPr>
            <a:r>
              <a:rPr lang="en-GB" sz="2400" dirty="0">
                <a:latin typeface="+mj-lt"/>
              </a:rPr>
              <a:t>Therefore, it is absolutely fundamental that </a:t>
            </a:r>
            <a:r>
              <a:rPr lang="en-GB" sz="2400" dirty="0" smtClean="0">
                <a:latin typeface="+mj-lt"/>
              </a:rPr>
              <a:t>the community are at the heart of the neighbourhood plan process</a:t>
            </a:r>
            <a:r>
              <a:rPr lang="en-GB" sz="2400" dirty="0">
                <a:latin typeface="+mj-lt"/>
              </a:rPr>
              <a:t>."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</TotalTime>
  <Words>431</Words>
  <Application>Microsoft Office PowerPoint</Application>
  <PresentationFormat>On-screen Show (4:3)</PresentationFormat>
  <Paragraphs>46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Trebuchet MS</vt:lpstr>
      <vt:lpstr>Wingdings 2</vt:lpstr>
      <vt:lpstr>Urban</vt:lpstr>
      <vt:lpstr>CONGLETON NEIGHBOURHOOD PLAN</vt:lpstr>
      <vt:lpstr>Development Plans in Cheshire East</vt:lpstr>
      <vt:lpstr>What has happened so far?</vt:lpstr>
      <vt:lpstr>What are the next stages?</vt:lpstr>
      <vt:lpstr>Neighbourhood Plans and Planning Appeals</vt:lpstr>
      <vt:lpstr>Neighbourhood Plans and Community Infrastructure Levy</vt:lpstr>
      <vt:lpstr>Frequently asked questions</vt:lpstr>
      <vt:lpstr>This is why you should create a Neighbourhood Plan for Congleton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CONGLETON NEIGHBOURHOOD PLAN</dc:title>
  <dc:creator>Andrew</dc:creator>
  <cp:lastModifiedBy>mh</cp:lastModifiedBy>
  <cp:revision>16</cp:revision>
  <dcterms:created xsi:type="dcterms:W3CDTF">2017-04-09T09:54:38Z</dcterms:created>
  <dcterms:modified xsi:type="dcterms:W3CDTF">2017-05-10T12:03:13Z</dcterms:modified>
</cp:coreProperties>
</file>